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7" r:id="rId4"/>
    <p:sldId id="278" r:id="rId5"/>
    <p:sldId id="257" r:id="rId6"/>
    <p:sldId id="276" r:id="rId7"/>
    <p:sldId id="260" r:id="rId8"/>
    <p:sldId id="279" r:id="rId9"/>
    <p:sldId id="261" r:id="rId10"/>
    <p:sldId id="263" r:id="rId11"/>
    <p:sldId id="264" r:id="rId12"/>
    <p:sldId id="280" r:id="rId13"/>
    <p:sldId id="274" r:id="rId14"/>
    <p:sldId id="281" r:id="rId15"/>
    <p:sldId id="282" r:id="rId16"/>
    <p:sldId id="283" r:id="rId17"/>
    <p:sldId id="272" r:id="rId18"/>
    <p:sldId id="273" r:id="rId19"/>
    <p:sldId id="268" r:id="rId20"/>
    <p:sldId id="284" r:id="rId21"/>
    <p:sldId id="285" r:id="rId22"/>
    <p:sldId id="286" r:id="rId23"/>
    <p:sldId id="288" r:id="rId24"/>
    <p:sldId id="289" r:id="rId25"/>
    <p:sldId id="269" r:id="rId26"/>
    <p:sldId id="290" r:id="rId27"/>
    <p:sldId id="287"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9"/>
    <p:restoredTop sz="94771"/>
  </p:normalViewPr>
  <p:slideViewPr>
    <p:cSldViewPr snapToGrid="0" snapToObjects="1">
      <p:cViewPr varScale="1">
        <p:scale>
          <a:sx n="98" d="100"/>
          <a:sy n="98" d="100"/>
        </p:scale>
        <p:origin x="20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02EC-99F1-084A-99BF-49B5A02D11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71457F-496C-0648-8FAF-B7AF3DA80D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003237-290D-094C-84AF-DE5C0E779D11}"/>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5" name="Footer Placeholder 4">
            <a:extLst>
              <a:ext uri="{FF2B5EF4-FFF2-40B4-BE49-F238E27FC236}">
                <a16:creationId xmlns:a16="http://schemas.microsoft.com/office/drawing/2014/main" id="{C4B6305D-073D-044D-AB7C-834C5079E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5E4E3-F30E-044C-8468-0CEACF9F2616}"/>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2060402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BBA30-B4EB-B344-A631-5BC80B79B5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3F9E78-C7DC-954C-B961-1EF5F9220FC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DD9F9-4636-2449-9864-56B20562E978}"/>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5" name="Footer Placeholder 4">
            <a:extLst>
              <a:ext uri="{FF2B5EF4-FFF2-40B4-BE49-F238E27FC236}">
                <a16:creationId xmlns:a16="http://schemas.microsoft.com/office/drawing/2014/main" id="{F566B5D9-E52C-774F-937C-F27BCA7BC0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CBD48-FC39-5C49-8BB6-A3B270368376}"/>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333210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806D65-3FCF-1546-A737-76197414D4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0CCC57-46AC-3B4D-9D0E-5AD923A291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8B7FD-38E6-044F-9D8A-B7AB7C05BB74}"/>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5" name="Footer Placeholder 4">
            <a:extLst>
              <a:ext uri="{FF2B5EF4-FFF2-40B4-BE49-F238E27FC236}">
                <a16:creationId xmlns:a16="http://schemas.microsoft.com/office/drawing/2014/main" id="{42162EC0-1997-3843-8D33-61137BC79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69904-C3B0-EA47-9A90-EFA0875C8F61}"/>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216026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C920F-D18B-9644-B2D3-1879E8CDE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4934D7-9715-1244-859D-E0B02E331B8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34348-74E4-D043-89FD-2649D1B43F15}"/>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5" name="Footer Placeholder 4">
            <a:extLst>
              <a:ext uri="{FF2B5EF4-FFF2-40B4-BE49-F238E27FC236}">
                <a16:creationId xmlns:a16="http://schemas.microsoft.com/office/drawing/2014/main" id="{637BF7AE-5A2C-E745-A702-BDAA93760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F5168-7974-D948-B954-01132235D67C}"/>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209174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7D0D-B924-4643-B2ED-179AF46EED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A347D4-A4B4-8544-99A4-F5006FD632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26CAE3-BCB3-9441-ADEC-26ED9D49C825}"/>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5" name="Footer Placeholder 4">
            <a:extLst>
              <a:ext uri="{FF2B5EF4-FFF2-40B4-BE49-F238E27FC236}">
                <a16:creationId xmlns:a16="http://schemas.microsoft.com/office/drawing/2014/main" id="{A73D4DA1-461A-F343-83DD-E8AC81B0B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BDC345-DC3C-A64F-A37B-3EDDD4706E6B}"/>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2773779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A992-5166-784F-8AD6-23E4A0165A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8CFD33-9971-D946-A25E-1DDEB32B08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2C6F56-881E-284C-BCB7-D1B998961B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5564DF-9BC4-1447-9D7A-252CABAC268F}"/>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6" name="Footer Placeholder 5">
            <a:extLst>
              <a:ext uri="{FF2B5EF4-FFF2-40B4-BE49-F238E27FC236}">
                <a16:creationId xmlns:a16="http://schemas.microsoft.com/office/drawing/2014/main" id="{C28248EC-525B-9841-816A-4A104B40C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5216C-909D-3743-832B-115498FC1F11}"/>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3075766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7D463-C678-9940-A985-EE71476386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2C6FC1-DA13-F949-BDC3-41C58F8CA1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137CB5-AF25-714D-AFB7-2682BCD6D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5AE532-544A-714E-8A00-A1B80ECB87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B172-0070-ED43-B220-754F27B1F1A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22E159-23BA-D047-8BC7-E1939D3379F7}"/>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8" name="Footer Placeholder 7">
            <a:extLst>
              <a:ext uri="{FF2B5EF4-FFF2-40B4-BE49-F238E27FC236}">
                <a16:creationId xmlns:a16="http://schemas.microsoft.com/office/drawing/2014/main" id="{7A7ADCAB-2310-BC48-BE78-C76E73EB08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C518E3-B191-474F-8A72-A3AE0FC42C7E}"/>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198439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4428-8473-EE43-B11F-B6A315EE35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9D772-954B-124A-83E5-59374587AE6E}"/>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4" name="Footer Placeholder 3">
            <a:extLst>
              <a:ext uri="{FF2B5EF4-FFF2-40B4-BE49-F238E27FC236}">
                <a16:creationId xmlns:a16="http://schemas.microsoft.com/office/drawing/2014/main" id="{7A3D0470-C44D-B343-9C04-861001677F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6F96EB-7542-0B4F-8F22-CC7074CDB3BD}"/>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3351120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3255AD-8E91-E445-80D7-776732EA9D8D}"/>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3" name="Footer Placeholder 2">
            <a:extLst>
              <a:ext uri="{FF2B5EF4-FFF2-40B4-BE49-F238E27FC236}">
                <a16:creationId xmlns:a16="http://schemas.microsoft.com/office/drawing/2014/main" id="{E154BD10-BCB6-0E41-B0AE-AFCEB25A50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F7F4E9-5B73-4E4F-A071-A66BBC473AAE}"/>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4058875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5F7F-3BA1-1C4A-AF8D-64FDCFB03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27E962-C298-3C4D-AA9B-88235EC3D7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ADF1EC-425B-4748-8939-8D26CEF32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467E61F-FE16-D949-8AA1-C6333A6BB2F0}"/>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6" name="Footer Placeholder 5">
            <a:extLst>
              <a:ext uri="{FF2B5EF4-FFF2-40B4-BE49-F238E27FC236}">
                <a16:creationId xmlns:a16="http://schemas.microsoft.com/office/drawing/2014/main" id="{4641EF51-C758-8144-A28F-A1BB31EA19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DEB43-7A3F-A645-805C-3BB244FFE560}"/>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202128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6798-46C8-5C42-BCEC-3E1292E52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CCDB4-AD3D-1540-8E97-81EC330617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970DC8-3BEC-EB4B-90D8-98A1245F5E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868F16-017D-B24B-AEE3-2FF401C37A81}"/>
              </a:ext>
            </a:extLst>
          </p:cNvPr>
          <p:cNvSpPr>
            <a:spLocks noGrp="1"/>
          </p:cNvSpPr>
          <p:nvPr>
            <p:ph type="dt" sz="half" idx="10"/>
          </p:nvPr>
        </p:nvSpPr>
        <p:spPr/>
        <p:txBody>
          <a:bodyPr/>
          <a:lstStyle/>
          <a:p>
            <a:fld id="{41184797-AC25-A949-A323-5F8D4B82048C}" type="datetimeFigureOut">
              <a:rPr lang="en-US" smtClean="0"/>
              <a:t>3/4/19</a:t>
            </a:fld>
            <a:endParaRPr lang="en-US"/>
          </a:p>
        </p:txBody>
      </p:sp>
      <p:sp>
        <p:nvSpPr>
          <p:cNvPr id="6" name="Footer Placeholder 5">
            <a:extLst>
              <a:ext uri="{FF2B5EF4-FFF2-40B4-BE49-F238E27FC236}">
                <a16:creationId xmlns:a16="http://schemas.microsoft.com/office/drawing/2014/main" id="{599F8060-7D8E-C04C-A546-0B10AA4761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5D16C-4619-4D4B-B416-61FFC2570222}"/>
              </a:ext>
            </a:extLst>
          </p:cNvPr>
          <p:cNvSpPr>
            <a:spLocks noGrp="1"/>
          </p:cNvSpPr>
          <p:nvPr>
            <p:ph type="sldNum" sz="quarter" idx="12"/>
          </p:nvPr>
        </p:nvSpPr>
        <p:spPr/>
        <p:txBody>
          <a:bodyPr/>
          <a:lstStyle/>
          <a:p>
            <a:fld id="{73F41E2C-7A32-DD4D-987C-0CB5343B2BE1}" type="slidenum">
              <a:rPr lang="en-US" smtClean="0"/>
              <a:t>‹#›</a:t>
            </a:fld>
            <a:endParaRPr lang="en-US"/>
          </a:p>
        </p:txBody>
      </p:sp>
    </p:spTree>
    <p:extLst>
      <p:ext uri="{BB962C8B-B14F-4D97-AF65-F5344CB8AC3E}">
        <p14:creationId xmlns:p14="http://schemas.microsoft.com/office/powerpoint/2010/main" val="222519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E725B4-FD6E-004F-BCC0-BF4FD1973A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D5E2FD-FA61-3843-99D0-B74D1F2D85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3838F-775E-6244-A1DE-CF58C4324B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84797-AC25-A949-A323-5F8D4B82048C}" type="datetimeFigureOut">
              <a:rPr lang="en-US" smtClean="0"/>
              <a:t>3/4/19</a:t>
            </a:fld>
            <a:endParaRPr lang="en-US"/>
          </a:p>
        </p:txBody>
      </p:sp>
      <p:sp>
        <p:nvSpPr>
          <p:cNvPr id="5" name="Footer Placeholder 4">
            <a:extLst>
              <a:ext uri="{FF2B5EF4-FFF2-40B4-BE49-F238E27FC236}">
                <a16:creationId xmlns:a16="http://schemas.microsoft.com/office/drawing/2014/main" id="{C2E12BCA-51DA-2B40-95A2-9015030F35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FF0DF7-B192-AB4B-8462-2C1BD46488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41E2C-7A32-DD4D-987C-0CB5343B2BE1}" type="slidenum">
              <a:rPr lang="en-US" smtClean="0"/>
              <a:t>‹#›</a:t>
            </a:fld>
            <a:endParaRPr lang="en-US"/>
          </a:p>
        </p:txBody>
      </p:sp>
    </p:spTree>
    <p:extLst>
      <p:ext uri="{BB962C8B-B14F-4D97-AF65-F5344CB8AC3E}">
        <p14:creationId xmlns:p14="http://schemas.microsoft.com/office/powerpoint/2010/main" val="1339620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8D93-7342-DD47-868D-B3B4A8C8ADCC}"/>
              </a:ext>
            </a:extLst>
          </p:cNvPr>
          <p:cNvSpPr>
            <a:spLocks noGrp="1"/>
          </p:cNvSpPr>
          <p:nvPr>
            <p:ph type="ctrTitle"/>
          </p:nvPr>
        </p:nvSpPr>
        <p:spPr/>
        <p:txBody>
          <a:bodyPr/>
          <a:lstStyle/>
          <a:p>
            <a:r>
              <a:rPr lang="en-US" dirty="0"/>
              <a:t>Figures Homework 2</a:t>
            </a:r>
          </a:p>
        </p:txBody>
      </p:sp>
      <p:sp>
        <p:nvSpPr>
          <p:cNvPr id="3" name="Subtitle 2">
            <a:extLst>
              <a:ext uri="{FF2B5EF4-FFF2-40B4-BE49-F238E27FC236}">
                <a16:creationId xmlns:a16="http://schemas.microsoft.com/office/drawing/2014/main" id="{F1ABF1EB-18B3-6443-9805-D44753BA94C4}"/>
              </a:ext>
            </a:extLst>
          </p:cNvPr>
          <p:cNvSpPr>
            <a:spLocks noGrp="1"/>
          </p:cNvSpPr>
          <p:nvPr>
            <p:ph type="subTitle" idx="1"/>
          </p:nvPr>
        </p:nvSpPr>
        <p:spPr/>
        <p:txBody>
          <a:bodyPr>
            <a:normAutofit lnSpcReduction="10000"/>
          </a:bodyPr>
          <a:lstStyle/>
          <a:p>
            <a:r>
              <a:rPr lang="en-US" dirty="0"/>
              <a:t>Data Analysis for Computer Engineers</a:t>
            </a:r>
          </a:p>
          <a:p>
            <a:r>
              <a:rPr lang="en-US" dirty="0"/>
              <a:t>Prof. Klaus </a:t>
            </a:r>
            <a:r>
              <a:rPr lang="en-US" dirty="0" err="1"/>
              <a:t>Diepold</a:t>
            </a:r>
            <a:endParaRPr lang="en-US" dirty="0"/>
          </a:p>
          <a:p>
            <a:endParaRPr lang="en-US" dirty="0"/>
          </a:p>
          <a:p>
            <a:r>
              <a:rPr lang="en-US" dirty="0"/>
              <a:t>By Robert Baumgartner</a:t>
            </a:r>
          </a:p>
        </p:txBody>
      </p:sp>
    </p:spTree>
    <p:extLst>
      <p:ext uri="{BB962C8B-B14F-4D97-AF65-F5344CB8AC3E}">
        <p14:creationId xmlns:p14="http://schemas.microsoft.com/office/powerpoint/2010/main" val="691572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B96D-EAA0-F840-BCBB-5EC605ABCDDD}"/>
              </a:ext>
            </a:extLst>
          </p:cNvPr>
          <p:cNvSpPr>
            <a:spLocks noGrp="1"/>
          </p:cNvSpPr>
          <p:nvPr>
            <p:ph type="title"/>
          </p:nvPr>
        </p:nvSpPr>
        <p:spPr/>
        <p:txBody>
          <a:bodyPr/>
          <a:lstStyle/>
          <a:p>
            <a:r>
              <a:rPr lang="en-US" dirty="0"/>
              <a:t>Features vs. Wins</a:t>
            </a:r>
          </a:p>
        </p:txBody>
      </p:sp>
      <p:graphicFrame>
        <p:nvGraphicFramePr>
          <p:cNvPr id="5" name="Table 4">
            <a:extLst>
              <a:ext uri="{FF2B5EF4-FFF2-40B4-BE49-F238E27FC236}">
                <a16:creationId xmlns:a16="http://schemas.microsoft.com/office/drawing/2014/main" id="{FD272C59-1556-6641-9EF9-9A0172DA9AF2}"/>
              </a:ext>
            </a:extLst>
          </p:cNvPr>
          <p:cNvGraphicFramePr>
            <a:graphicFrameLocks noGrp="1"/>
          </p:cNvGraphicFramePr>
          <p:nvPr/>
        </p:nvGraphicFramePr>
        <p:xfrm>
          <a:off x="2032000" y="1866822"/>
          <a:ext cx="8127999" cy="111252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591460730"/>
                    </a:ext>
                  </a:extLst>
                </a:gridCol>
                <a:gridCol w="2709333">
                  <a:extLst>
                    <a:ext uri="{9D8B030D-6E8A-4147-A177-3AD203B41FA5}">
                      <a16:colId xmlns:a16="http://schemas.microsoft.com/office/drawing/2014/main" val="1937763507"/>
                    </a:ext>
                  </a:extLst>
                </a:gridCol>
                <a:gridCol w="2709333">
                  <a:extLst>
                    <a:ext uri="{9D8B030D-6E8A-4147-A177-3AD203B41FA5}">
                      <a16:colId xmlns:a16="http://schemas.microsoft.com/office/drawing/2014/main" val="2183739496"/>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105551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57831929"/>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67036484"/>
                  </a:ext>
                </a:extLst>
              </a:tr>
            </a:tbl>
          </a:graphicData>
        </a:graphic>
      </p:graphicFrame>
      <p:pic>
        <p:nvPicPr>
          <p:cNvPr id="6" name="Picture 5">
            <a:extLst>
              <a:ext uri="{FF2B5EF4-FFF2-40B4-BE49-F238E27FC236}">
                <a16:creationId xmlns:a16="http://schemas.microsoft.com/office/drawing/2014/main" id="{33A7ACF9-5E1F-6C47-B693-BA91F461E1E4}"/>
              </a:ext>
            </a:extLst>
          </p:cNvPr>
          <p:cNvPicPr>
            <a:picLocks noChangeAspect="1"/>
          </p:cNvPicPr>
          <p:nvPr/>
        </p:nvPicPr>
        <p:blipFill>
          <a:blip r:embed="rId2"/>
          <a:stretch>
            <a:fillRect/>
          </a:stretch>
        </p:blipFill>
        <p:spPr>
          <a:xfrm>
            <a:off x="838200" y="1457930"/>
            <a:ext cx="5010150" cy="4944443"/>
          </a:xfrm>
          <a:prstGeom prst="rect">
            <a:avLst/>
          </a:prstGeom>
        </p:spPr>
      </p:pic>
      <p:pic>
        <p:nvPicPr>
          <p:cNvPr id="7" name="Picture 6">
            <a:extLst>
              <a:ext uri="{FF2B5EF4-FFF2-40B4-BE49-F238E27FC236}">
                <a16:creationId xmlns:a16="http://schemas.microsoft.com/office/drawing/2014/main" id="{CFEFBAF0-7C0A-7640-A433-C313109026A4}"/>
              </a:ext>
            </a:extLst>
          </p:cNvPr>
          <p:cNvPicPr>
            <a:picLocks noChangeAspect="1"/>
          </p:cNvPicPr>
          <p:nvPr/>
        </p:nvPicPr>
        <p:blipFill>
          <a:blip r:embed="rId3"/>
          <a:stretch>
            <a:fillRect/>
          </a:stretch>
        </p:blipFill>
        <p:spPr>
          <a:xfrm>
            <a:off x="6718749" y="1457930"/>
            <a:ext cx="5016049" cy="4950265"/>
          </a:xfrm>
          <a:prstGeom prst="rect">
            <a:avLst/>
          </a:prstGeom>
        </p:spPr>
      </p:pic>
    </p:spTree>
    <p:extLst>
      <p:ext uri="{BB962C8B-B14F-4D97-AF65-F5344CB8AC3E}">
        <p14:creationId xmlns:p14="http://schemas.microsoft.com/office/powerpoint/2010/main" val="2545791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B96D-EAA0-F840-BCBB-5EC605ABCDDD}"/>
              </a:ext>
            </a:extLst>
          </p:cNvPr>
          <p:cNvSpPr>
            <a:spLocks noGrp="1"/>
          </p:cNvSpPr>
          <p:nvPr>
            <p:ph type="title"/>
          </p:nvPr>
        </p:nvSpPr>
        <p:spPr/>
        <p:txBody>
          <a:bodyPr/>
          <a:lstStyle/>
          <a:p>
            <a:r>
              <a:rPr lang="en-US" dirty="0"/>
              <a:t>Features vs. Wins</a:t>
            </a:r>
          </a:p>
        </p:txBody>
      </p:sp>
      <p:graphicFrame>
        <p:nvGraphicFramePr>
          <p:cNvPr id="5" name="Table 4">
            <a:extLst>
              <a:ext uri="{FF2B5EF4-FFF2-40B4-BE49-F238E27FC236}">
                <a16:creationId xmlns:a16="http://schemas.microsoft.com/office/drawing/2014/main" id="{FD272C59-1556-6641-9EF9-9A0172DA9AF2}"/>
              </a:ext>
            </a:extLst>
          </p:cNvPr>
          <p:cNvGraphicFramePr>
            <a:graphicFrameLocks noGrp="1"/>
          </p:cNvGraphicFramePr>
          <p:nvPr/>
        </p:nvGraphicFramePr>
        <p:xfrm>
          <a:off x="2032000" y="1866822"/>
          <a:ext cx="8127999" cy="111252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591460730"/>
                    </a:ext>
                  </a:extLst>
                </a:gridCol>
                <a:gridCol w="2709333">
                  <a:extLst>
                    <a:ext uri="{9D8B030D-6E8A-4147-A177-3AD203B41FA5}">
                      <a16:colId xmlns:a16="http://schemas.microsoft.com/office/drawing/2014/main" val="1937763507"/>
                    </a:ext>
                  </a:extLst>
                </a:gridCol>
                <a:gridCol w="2709333">
                  <a:extLst>
                    <a:ext uri="{9D8B030D-6E8A-4147-A177-3AD203B41FA5}">
                      <a16:colId xmlns:a16="http://schemas.microsoft.com/office/drawing/2014/main" val="2183739496"/>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105551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57831929"/>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67036484"/>
                  </a:ext>
                </a:extLst>
              </a:tr>
            </a:tbl>
          </a:graphicData>
        </a:graphic>
      </p:graphicFrame>
      <p:pic>
        <p:nvPicPr>
          <p:cNvPr id="3" name="Picture 2">
            <a:extLst>
              <a:ext uri="{FF2B5EF4-FFF2-40B4-BE49-F238E27FC236}">
                <a16:creationId xmlns:a16="http://schemas.microsoft.com/office/drawing/2014/main" id="{E02FF2A5-872D-094C-B857-66002E0B98F7}"/>
              </a:ext>
            </a:extLst>
          </p:cNvPr>
          <p:cNvPicPr>
            <a:picLocks noChangeAspect="1"/>
          </p:cNvPicPr>
          <p:nvPr/>
        </p:nvPicPr>
        <p:blipFill>
          <a:blip r:embed="rId2"/>
          <a:stretch>
            <a:fillRect/>
          </a:stretch>
        </p:blipFill>
        <p:spPr>
          <a:xfrm>
            <a:off x="1016000" y="1457932"/>
            <a:ext cx="5022850" cy="4956977"/>
          </a:xfrm>
          <a:prstGeom prst="rect">
            <a:avLst/>
          </a:prstGeom>
        </p:spPr>
      </p:pic>
      <p:pic>
        <p:nvPicPr>
          <p:cNvPr id="4" name="Picture 3">
            <a:extLst>
              <a:ext uri="{FF2B5EF4-FFF2-40B4-BE49-F238E27FC236}">
                <a16:creationId xmlns:a16="http://schemas.microsoft.com/office/drawing/2014/main" id="{AD347EA0-4DA2-6043-9961-5B722243D785}"/>
              </a:ext>
            </a:extLst>
          </p:cNvPr>
          <p:cNvPicPr>
            <a:picLocks noChangeAspect="1"/>
          </p:cNvPicPr>
          <p:nvPr/>
        </p:nvPicPr>
        <p:blipFill>
          <a:blip r:embed="rId3"/>
          <a:stretch>
            <a:fillRect/>
          </a:stretch>
        </p:blipFill>
        <p:spPr>
          <a:xfrm>
            <a:off x="6540500" y="1457932"/>
            <a:ext cx="5022850" cy="4956977"/>
          </a:xfrm>
          <a:prstGeom prst="rect">
            <a:avLst/>
          </a:prstGeom>
        </p:spPr>
      </p:pic>
    </p:spTree>
    <p:extLst>
      <p:ext uri="{BB962C8B-B14F-4D97-AF65-F5344CB8AC3E}">
        <p14:creationId xmlns:p14="http://schemas.microsoft.com/office/powerpoint/2010/main" val="99695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A445-E76A-F442-A3F8-4F76852CDB6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53EA7CC-5FA3-334F-81E0-2D459C8408C3}"/>
              </a:ext>
            </a:extLst>
          </p:cNvPr>
          <p:cNvSpPr>
            <a:spLocks noGrp="1"/>
          </p:cNvSpPr>
          <p:nvPr>
            <p:ph idx="1"/>
          </p:nvPr>
        </p:nvSpPr>
        <p:spPr/>
        <p:txBody>
          <a:bodyPr/>
          <a:lstStyle/>
          <a:p>
            <a:r>
              <a:rPr lang="en-US" dirty="0"/>
              <a:t>The covariance didn’t betray us, the plots look well</a:t>
            </a:r>
          </a:p>
          <a:p>
            <a:r>
              <a:rPr lang="en-US" dirty="0"/>
              <a:t>Next step: Do PCR</a:t>
            </a:r>
          </a:p>
          <a:p>
            <a:endParaRPr lang="en-US" dirty="0"/>
          </a:p>
          <a:p>
            <a:r>
              <a:rPr lang="en-US" dirty="0"/>
              <a:t>In a first step, plot the data projected onto the scores</a:t>
            </a:r>
          </a:p>
        </p:txBody>
      </p:sp>
    </p:spTree>
    <p:extLst>
      <p:ext uri="{BB962C8B-B14F-4D97-AF65-F5344CB8AC3E}">
        <p14:creationId xmlns:p14="http://schemas.microsoft.com/office/powerpoint/2010/main" val="1570209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95A9-225D-C545-A3C2-589FD3630B10}"/>
              </a:ext>
            </a:extLst>
          </p:cNvPr>
          <p:cNvSpPr>
            <a:spLocks noGrp="1"/>
          </p:cNvSpPr>
          <p:nvPr>
            <p:ph type="title"/>
          </p:nvPr>
        </p:nvSpPr>
        <p:spPr/>
        <p:txBody>
          <a:bodyPr/>
          <a:lstStyle/>
          <a:p>
            <a:r>
              <a:rPr lang="en-US" dirty="0"/>
              <a:t>The data projected onto the scores</a:t>
            </a:r>
          </a:p>
        </p:txBody>
      </p:sp>
      <p:pic>
        <p:nvPicPr>
          <p:cNvPr id="3" name="Picture 2">
            <a:extLst>
              <a:ext uri="{FF2B5EF4-FFF2-40B4-BE49-F238E27FC236}">
                <a16:creationId xmlns:a16="http://schemas.microsoft.com/office/drawing/2014/main" id="{7B10C0F8-364E-1A4A-A2FA-A13A2C86B0B8}"/>
              </a:ext>
            </a:extLst>
          </p:cNvPr>
          <p:cNvPicPr>
            <a:picLocks noChangeAspect="1"/>
          </p:cNvPicPr>
          <p:nvPr/>
        </p:nvPicPr>
        <p:blipFill>
          <a:blip r:embed="rId2"/>
          <a:stretch>
            <a:fillRect/>
          </a:stretch>
        </p:blipFill>
        <p:spPr>
          <a:xfrm>
            <a:off x="1646021" y="1365250"/>
            <a:ext cx="8899957" cy="5073650"/>
          </a:xfrm>
          <a:prstGeom prst="rect">
            <a:avLst/>
          </a:prstGeom>
        </p:spPr>
      </p:pic>
    </p:spTree>
    <p:extLst>
      <p:ext uri="{BB962C8B-B14F-4D97-AF65-F5344CB8AC3E}">
        <p14:creationId xmlns:p14="http://schemas.microsoft.com/office/powerpoint/2010/main" val="98908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B035-4826-B443-92E7-3D56374FA39E}"/>
              </a:ext>
            </a:extLst>
          </p:cNvPr>
          <p:cNvSpPr>
            <a:spLocks noGrp="1"/>
          </p:cNvSpPr>
          <p:nvPr>
            <p:ph type="title"/>
          </p:nvPr>
        </p:nvSpPr>
        <p:spPr/>
        <p:txBody>
          <a:bodyPr/>
          <a:lstStyle/>
          <a:p>
            <a:r>
              <a:rPr lang="en-US" dirty="0"/>
              <a:t>Scores vs. wins and looses:</a:t>
            </a:r>
          </a:p>
        </p:txBody>
      </p:sp>
      <p:sp>
        <p:nvSpPr>
          <p:cNvPr id="3" name="Content Placeholder 2">
            <a:extLst>
              <a:ext uri="{FF2B5EF4-FFF2-40B4-BE49-F238E27FC236}">
                <a16:creationId xmlns:a16="http://schemas.microsoft.com/office/drawing/2014/main" id="{9C9937EB-2B1F-4843-A410-B13CB7FDDEC8}"/>
              </a:ext>
            </a:extLst>
          </p:cNvPr>
          <p:cNvSpPr>
            <a:spLocks noGrp="1"/>
          </p:cNvSpPr>
          <p:nvPr>
            <p:ph idx="1"/>
          </p:nvPr>
        </p:nvSpPr>
        <p:spPr>
          <a:xfrm>
            <a:off x="838200" y="1825625"/>
            <a:ext cx="6241869" cy="4351338"/>
          </a:xfrm>
        </p:spPr>
        <p:txBody>
          <a:bodyPr/>
          <a:lstStyle/>
          <a:p>
            <a:r>
              <a:rPr lang="en-US" dirty="0"/>
              <a:t>Plot scores vs. wins and looses:</a:t>
            </a:r>
          </a:p>
          <a:p>
            <a:pPr marL="457200" lvl="1" indent="0">
              <a:buNone/>
            </a:pPr>
            <a:r>
              <a:rPr lang="en-US" dirty="0"/>
              <a:t>First scores is negatively linearly correlated with the wins, hence it somewhat resembles the features with negative correlation (the opposite hold true for the looses, just rotated)</a:t>
            </a:r>
          </a:p>
        </p:txBody>
      </p:sp>
      <p:pic>
        <p:nvPicPr>
          <p:cNvPr id="4" name="Picture 3">
            <a:extLst>
              <a:ext uri="{FF2B5EF4-FFF2-40B4-BE49-F238E27FC236}">
                <a16:creationId xmlns:a16="http://schemas.microsoft.com/office/drawing/2014/main" id="{35965A90-3A39-CB4B-95CE-57BE902EA40E}"/>
              </a:ext>
            </a:extLst>
          </p:cNvPr>
          <p:cNvPicPr>
            <a:picLocks noChangeAspect="1"/>
          </p:cNvPicPr>
          <p:nvPr/>
        </p:nvPicPr>
        <p:blipFill>
          <a:blip r:embed="rId2"/>
          <a:stretch>
            <a:fillRect/>
          </a:stretch>
        </p:blipFill>
        <p:spPr>
          <a:xfrm>
            <a:off x="7534366" y="2089944"/>
            <a:ext cx="3937000" cy="3822700"/>
          </a:xfrm>
          <a:prstGeom prst="rect">
            <a:avLst/>
          </a:prstGeom>
        </p:spPr>
      </p:pic>
      <p:pic>
        <p:nvPicPr>
          <p:cNvPr id="5" name="Picture 4">
            <a:extLst>
              <a:ext uri="{FF2B5EF4-FFF2-40B4-BE49-F238E27FC236}">
                <a16:creationId xmlns:a16="http://schemas.microsoft.com/office/drawing/2014/main" id="{8AECBBB0-9C8D-D04D-B2A4-D289A91A6B63}"/>
              </a:ext>
            </a:extLst>
          </p:cNvPr>
          <p:cNvPicPr>
            <a:picLocks noChangeAspect="1"/>
          </p:cNvPicPr>
          <p:nvPr/>
        </p:nvPicPr>
        <p:blipFill>
          <a:blip r:embed="rId3"/>
          <a:stretch>
            <a:fillRect/>
          </a:stretch>
        </p:blipFill>
        <p:spPr>
          <a:xfrm>
            <a:off x="3524250" y="3802636"/>
            <a:ext cx="2771684" cy="2691215"/>
          </a:xfrm>
          <a:prstGeom prst="rect">
            <a:avLst/>
          </a:prstGeom>
        </p:spPr>
      </p:pic>
    </p:spTree>
    <p:extLst>
      <p:ext uri="{BB962C8B-B14F-4D97-AF65-F5344CB8AC3E}">
        <p14:creationId xmlns:p14="http://schemas.microsoft.com/office/powerpoint/2010/main" val="820461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B035-4826-B443-92E7-3D56374FA39E}"/>
              </a:ext>
            </a:extLst>
          </p:cNvPr>
          <p:cNvSpPr>
            <a:spLocks noGrp="1"/>
          </p:cNvSpPr>
          <p:nvPr>
            <p:ph type="title"/>
          </p:nvPr>
        </p:nvSpPr>
        <p:spPr/>
        <p:txBody>
          <a:bodyPr/>
          <a:lstStyle/>
          <a:p>
            <a:r>
              <a:rPr lang="en-US" dirty="0"/>
              <a:t>Scores vs. wins and looses:</a:t>
            </a:r>
          </a:p>
        </p:txBody>
      </p:sp>
      <p:sp>
        <p:nvSpPr>
          <p:cNvPr id="3" name="Content Placeholder 2">
            <a:extLst>
              <a:ext uri="{FF2B5EF4-FFF2-40B4-BE49-F238E27FC236}">
                <a16:creationId xmlns:a16="http://schemas.microsoft.com/office/drawing/2014/main" id="{9C9937EB-2B1F-4843-A410-B13CB7FDDEC8}"/>
              </a:ext>
            </a:extLst>
          </p:cNvPr>
          <p:cNvSpPr>
            <a:spLocks noGrp="1"/>
          </p:cNvSpPr>
          <p:nvPr>
            <p:ph idx="1"/>
          </p:nvPr>
        </p:nvSpPr>
        <p:spPr>
          <a:xfrm>
            <a:off x="838200" y="1825625"/>
            <a:ext cx="6241869" cy="4351338"/>
          </a:xfrm>
        </p:spPr>
        <p:txBody>
          <a:bodyPr/>
          <a:lstStyle/>
          <a:p>
            <a:r>
              <a:rPr lang="en-US" dirty="0"/>
              <a:t>Plot scores vs. wins and looses:</a:t>
            </a:r>
          </a:p>
          <a:p>
            <a:pPr marL="457200" lvl="1" indent="0">
              <a:buNone/>
            </a:pPr>
            <a:r>
              <a:rPr lang="en-US" dirty="0"/>
              <a:t>Second scores shows no clear correlation, but has slight negative correlation, as can be seen from previous plot: Projected onto scores. Hard to interpret.</a:t>
            </a:r>
          </a:p>
        </p:txBody>
      </p:sp>
      <p:pic>
        <p:nvPicPr>
          <p:cNvPr id="6" name="Picture 5">
            <a:extLst>
              <a:ext uri="{FF2B5EF4-FFF2-40B4-BE49-F238E27FC236}">
                <a16:creationId xmlns:a16="http://schemas.microsoft.com/office/drawing/2014/main" id="{E830E291-3E21-DB49-B272-7C22A1DC71AA}"/>
              </a:ext>
            </a:extLst>
          </p:cNvPr>
          <p:cNvPicPr>
            <a:picLocks noChangeAspect="1"/>
          </p:cNvPicPr>
          <p:nvPr/>
        </p:nvPicPr>
        <p:blipFill>
          <a:blip r:embed="rId2"/>
          <a:stretch>
            <a:fillRect/>
          </a:stretch>
        </p:blipFill>
        <p:spPr>
          <a:xfrm>
            <a:off x="7416800" y="2089944"/>
            <a:ext cx="3937000" cy="3822700"/>
          </a:xfrm>
          <a:prstGeom prst="rect">
            <a:avLst/>
          </a:prstGeom>
        </p:spPr>
      </p:pic>
      <p:pic>
        <p:nvPicPr>
          <p:cNvPr id="7" name="Picture 6">
            <a:extLst>
              <a:ext uri="{FF2B5EF4-FFF2-40B4-BE49-F238E27FC236}">
                <a16:creationId xmlns:a16="http://schemas.microsoft.com/office/drawing/2014/main" id="{33A33C49-7974-A142-8244-BE1AE1190704}"/>
              </a:ext>
            </a:extLst>
          </p:cNvPr>
          <p:cNvPicPr>
            <a:picLocks noChangeAspect="1"/>
          </p:cNvPicPr>
          <p:nvPr/>
        </p:nvPicPr>
        <p:blipFill>
          <a:blip r:embed="rId3"/>
          <a:stretch>
            <a:fillRect/>
          </a:stretch>
        </p:blipFill>
        <p:spPr>
          <a:xfrm>
            <a:off x="2984500" y="3803650"/>
            <a:ext cx="3145676" cy="3054350"/>
          </a:xfrm>
          <a:prstGeom prst="rect">
            <a:avLst/>
          </a:prstGeom>
        </p:spPr>
      </p:pic>
    </p:spTree>
    <p:extLst>
      <p:ext uri="{BB962C8B-B14F-4D97-AF65-F5344CB8AC3E}">
        <p14:creationId xmlns:p14="http://schemas.microsoft.com/office/powerpoint/2010/main" val="1626673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CFC0-E52F-014C-920F-F348E5949B61}"/>
              </a:ext>
            </a:extLst>
          </p:cNvPr>
          <p:cNvSpPr>
            <a:spLocks noGrp="1"/>
          </p:cNvSpPr>
          <p:nvPr>
            <p:ph type="title"/>
          </p:nvPr>
        </p:nvSpPr>
        <p:spPr/>
        <p:txBody>
          <a:bodyPr/>
          <a:lstStyle/>
          <a:p>
            <a:r>
              <a:rPr lang="en-US" dirty="0"/>
              <a:t>Less features</a:t>
            </a:r>
          </a:p>
        </p:txBody>
      </p:sp>
      <p:sp>
        <p:nvSpPr>
          <p:cNvPr id="3" name="Content Placeholder 2">
            <a:extLst>
              <a:ext uri="{FF2B5EF4-FFF2-40B4-BE49-F238E27FC236}">
                <a16:creationId xmlns:a16="http://schemas.microsoft.com/office/drawing/2014/main" id="{064CC614-C488-F846-BE97-358A409EAC8E}"/>
              </a:ext>
            </a:extLst>
          </p:cNvPr>
          <p:cNvSpPr>
            <a:spLocks noGrp="1"/>
          </p:cNvSpPr>
          <p:nvPr>
            <p:ph idx="1"/>
          </p:nvPr>
        </p:nvSpPr>
        <p:spPr/>
        <p:txBody>
          <a:bodyPr/>
          <a:lstStyle/>
          <a:p>
            <a:r>
              <a:rPr lang="en-US" dirty="0"/>
              <a:t>For reference, now with less features</a:t>
            </a:r>
          </a:p>
        </p:txBody>
      </p:sp>
    </p:spTree>
    <p:extLst>
      <p:ext uri="{BB962C8B-B14F-4D97-AF65-F5344CB8AC3E}">
        <p14:creationId xmlns:p14="http://schemas.microsoft.com/office/powerpoint/2010/main" val="3054918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738443-C3EE-C942-8551-FCA95ABAE615}"/>
              </a:ext>
            </a:extLst>
          </p:cNvPr>
          <p:cNvPicPr>
            <a:picLocks noChangeAspect="1"/>
          </p:cNvPicPr>
          <p:nvPr/>
        </p:nvPicPr>
        <p:blipFill>
          <a:blip r:embed="rId2"/>
          <a:stretch>
            <a:fillRect/>
          </a:stretch>
        </p:blipFill>
        <p:spPr>
          <a:xfrm>
            <a:off x="261257" y="786027"/>
            <a:ext cx="5459875" cy="5301363"/>
          </a:xfrm>
          <a:prstGeom prst="rect">
            <a:avLst/>
          </a:prstGeom>
        </p:spPr>
      </p:pic>
      <p:pic>
        <p:nvPicPr>
          <p:cNvPr id="5" name="Picture 4">
            <a:extLst>
              <a:ext uri="{FF2B5EF4-FFF2-40B4-BE49-F238E27FC236}">
                <a16:creationId xmlns:a16="http://schemas.microsoft.com/office/drawing/2014/main" id="{C7DE3681-8107-5346-944B-78840FBAD4FC}"/>
              </a:ext>
            </a:extLst>
          </p:cNvPr>
          <p:cNvPicPr>
            <a:picLocks noChangeAspect="1"/>
          </p:cNvPicPr>
          <p:nvPr/>
        </p:nvPicPr>
        <p:blipFill>
          <a:blip r:embed="rId3"/>
          <a:stretch>
            <a:fillRect/>
          </a:stretch>
        </p:blipFill>
        <p:spPr>
          <a:xfrm>
            <a:off x="6075613" y="786027"/>
            <a:ext cx="5459876" cy="5301363"/>
          </a:xfrm>
          <a:prstGeom prst="rect">
            <a:avLst/>
          </a:prstGeom>
        </p:spPr>
      </p:pic>
    </p:spTree>
    <p:extLst>
      <p:ext uri="{BB962C8B-B14F-4D97-AF65-F5344CB8AC3E}">
        <p14:creationId xmlns:p14="http://schemas.microsoft.com/office/powerpoint/2010/main" val="568868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4C61F-943C-1F4B-8813-3B25D6B1EC99}"/>
              </a:ext>
            </a:extLst>
          </p:cNvPr>
          <p:cNvPicPr>
            <a:picLocks noChangeAspect="1"/>
          </p:cNvPicPr>
          <p:nvPr/>
        </p:nvPicPr>
        <p:blipFill>
          <a:blip r:embed="rId2"/>
          <a:stretch>
            <a:fillRect/>
          </a:stretch>
        </p:blipFill>
        <p:spPr>
          <a:xfrm>
            <a:off x="410547" y="887834"/>
            <a:ext cx="5579333" cy="5417352"/>
          </a:xfrm>
          <a:prstGeom prst="rect">
            <a:avLst/>
          </a:prstGeom>
        </p:spPr>
      </p:pic>
      <p:pic>
        <p:nvPicPr>
          <p:cNvPr id="5" name="Picture 4">
            <a:extLst>
              <a:ext uri="{FF2B5EF4-FFF2-40B4-BE49-F238E27FC236}">
                <a16:creationId xmlns:a16="http://schemas.microsoft.com/office/drawing/2014/main" id="{9E419DAA-4492-7143-B129-553DB2F0267E}"/>
              </a:ext>
            </a:extLst>
          </p:cNvPr>
          <p:cNvPicPr>
            <a:picLocks noChangeAspect="1"/>
          </p:cNvPicPr>
          <p:nvPr/>
        </p:nvPicPr>
        <p:blipFill>
          <a:blip r:embed="rId3"/>
          <a:stretch>
            <a:fillRect/>
          </a:stretch>
        </p:blipFill>
        <p:spPr>
          <a:xfrm>
            <a:off x="6343693" y="887834"/>
            <a:ext cx="5579332" cy="5417352"/>
          </a:xfrm>
          <a:prstGeom prst="rect">
            <a:avLst/>
          </a:prstGeom>
        </p:spPr>
      </p:pic>
    </p:spTree>
    <p:extLst>
      <p:ext uri="{BB962C8B-B14F-4D97-AF65-F5344CB8AC3E}">
        <p14:creationId xmlns:p14="http://schemas.microsoft.com/office/powerpoint/2010/main" val="280821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EF57-C302-C640-A6EA-71216E8CDF5E}"/>
              </a:ext>
            </a:extLst>
          </p:cNvPr>
          <p:cNvSpPr>
            <a:spLocks noGrp="1"/>
          </p:cNvSpPr>
          <p:nvPr>
            <p:ph type="title"/>
          </p:nvPr>
        </p:nvSpPr>
        <p:spPr/>
        <p:txBody>
          <a:bodyPr/>
          <a:lstStyle/>
          <a:p>
            <a:r>
              <a:rPr lang="en-US" dirty="0"/>
              <a:t>Mean Errors in PCR vs. Number of Components</a:t>
            </a:r>
          </a:p>
        </p:txBody>
      </p:sp>
      <p:pic>
        <p:nvPicPr>
          <p:cNvPr id="8" name="Picture 7">
            <a:extLst>
              <a:ext uri="{FF2B5EF4-FFF2-40B4-BE49-F238E27FC236}">
                <a16:creationId xmlns:a16="http://schemas.microsoft.com/office/drawing/2014/main" id="{2D161335-4C70-504B-9544-634E69773A25}"/>
              </a:ext>
            </a:extLst>
          </p:cNvPr>
          <p:cNvPicPr>
            <a:picLocks noChangeAspect="1"/>
          </p:cNvPicPr>
          <p:nvPr/>
        </p:nvPicPr>
        <p:blipFill>
          <a:blip r:embed="rId2"/>
          <a:stretch>
            <a:fillRect/>
          </a:stretch>
        </p:blipFill>
        <p:spPr>
          <a:xfrm>
            <a:off x="1559018" y="1694932"/>
            <a:ext cx="9073963" cy="5163068"/>
          </a:xfrm>
          <a:prstGeom prst="rect">
            <a:avLst/>
          </a:prstGeom>
        </p:spPr>
      </p:pic>
    </p:spTree>
    <p:extLst>
      <p:ext uri="{BB962C8B-B14F-4D97-AF65-F5344CB8AC3E}">
        <p14:creationId xmlns:p14="http://schemas.microsoft.com/office/powerpoint/2010/main" val="337344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B81D-9A3F-FC43-8550-D94A6B2C3AA3}"/>
              </a:ext>
            </a:extLst>
          </p:cNvPr>
          <p:cNvSpPr>
            <a:spLocks noGrp="1"/>
          </p:cNvSpPr>
          <p:nvPr>
            <p:ph type="title"/>
          </p:nvPr>
        </p:nvSpPr>
        <p:spPr/>
        <p:txBody>
          <a:bodyPr/>
          <a:lstStyle/>
          <a:p>
            <a:r>
              <a:rPr lang="en-US" dirty="0"/>
              <a:t>Boxplot all </a:t>
            </a:r>
          </a:p>
        </p:txBody>
      </p:sp>
      <p:pic>
        <p:nvPicPr>
          <p:cNvPr id="4" name="Picture 3">
            <a:extLst>
              <a:ext uri="{FF2B5EF4-FFF2-40B4-BE49-F238E27FC236}">
                <a16:creationId xmlns:a16="http://schemas.microsoft.com/office/drawing/2014/main" id="{A958B349-F004-DD4D-BB2A-CB3C847D3E9A}"/>
              </a:ext>
            </a:extLst>
          </p:cNvPr>
          <p:cNvPicPr>
            <a:picLocks noChangeAspect="1"/>
          </p:cNvPicPr>
          <p:nvPr/>
        </p:nvPicPr>
        <p:blipFill>
          <a:blip r:embed="rId2"/>
          <a:stretch>
            <a:fillRect/>
          </a:stretch>
        </p:blipFill>
        <p:spPr>
          <a:xfrm>
            <a:off x="1613647" y="1358304"/>
            <a:ext cx="8964706" cy="5499696"/>
          </a:xfrm>
          <a:prstGeom prst="rect">
            <a:avLst/>
          </a:prstGeom>
        </p:spPr>
      </p:pic>
    </p:spTree>
    <p:extLst>
      <p:ext uri="{BB962C8B-B14F-4D97-AF65-F5344CB8AC3E}">
        <p14:creationId xmlns:p14="http://schemas.microsoft.com/office/powerpoint/2010/main" val="1470121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446DF-6611-754A-89A7-E6B374E3C88B}"/>
              </a:ext>
            </a:extLst>
          </p:cNvPr>
          <p:cNvSpPr>
            <a:spLocks noGrp="1"/>
          </p:cNvSpPr>
          <p:nvPr>
            <p:ph type="title"/>
          </p:nvPr>
        </p:nvSpPr>
        <p:spPr/>
        <p:txBody>
          <a:bodyPr/>
          <a:lstStyle/>
          <a:p>
            <a:r>
              <a:rPr lang="en-US" dirty="0"/>
              <a:t>Mean Error interpretation</a:t>
            </a:r>
          </a:p>
        </p:txBody>
      </p:sp>
      <p:sp>
        <p:nvSpPr>
          <p:cNvPr id="3" name="Content Placeholder 2">
            <a:extLst>
              <a:ext uri="{FF2B5EF4-FFF2-40B4-BE49-F238E27FC236}">
                <a16:creationId xmlns:a16="http://schemas.microsoft.com/office/drawing/2014/main" id="{C94A96B5-BD71-8542-996D-FA6BE238718C}"/>
              </a:ext>
            </a:extLst>
          </p:cNvPr>
          <p:cNvSpPr>
            <a:spLocks noGrp="1"/>
          </p:cNvSpPr>
          <p:nvPr>
            <p:ph idx="1"/>
          </p:nvPr>
        </p:nvSpPr>
        <p:spPr/>
        <p:txBody>
          <a:bodyPr>
            <a:normAutofit/>
          </a:bodyPr>
          <a:lstStyle/>
          <a:p>
            <a:r>
              <a:rPr lang="en-US" dirty="0"/>
              <a:t>The mean error looks not as expected, rising with more features. An interpretation can be drawn from the first and second loadings: while the first loadings are clearly correlated with the wins and looses, whereas the second is already much less correlated.  Thus, when having less components, the model can be trained almost as a one on one mapping, while at higher components, when there are more “false information carrying” components, the dataset is cluttered by the components. This trend can also be seen in PLSR later in a more extreme manner. The initial drop can be seen in the small rise the variance explained, see next slide. </a:t>
            </a:r>
          </a:p>
        </p:txBody>
      </p:sp>
    </p:spTree>
    <p:extLst>
      <p:ext uri="{BB962C8B-B14F-4D97-AF65-F5344CB8AC3E}">
        <p14:creationId xmlns:p14="http://schemas.microsoft.com/office/powerpoint/2010/main" val="118160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D2D7-422A-9948-B39F-320E2E030DA4}"/>
              </a:ext>
            </a:extLst>
          </p:cNvPr>
          <p:cNvSpPr>
            <a:spLocks noGrp="1"/>
          </p:cNvSpPr>
          <p:nvPr>
            <p:ph type="title"/>
          </p:nvPr>
        </p:nvSpPr>
        <p:spPr/>
        <p:txBody>
          <a:bodyPr/>
          <a:lstStyle/>
          <a:p>
            <a:r>
              <a:rPr lang="en-US" dirty="0"/>
              <a:t>Variance explained</a:t>
            </a:r>
          </a:p>
        </p:txBody>
      </p:sp>
      <p:pic>
        <p:nvPicPr>
          <p:cNvPr id="4" name="Picture 3">
            <a:extLst>
              <a:ext uri="{FF2B5EF4-FFF2-40B4-BE49-F238E27FC236}">
                <a16:creationId xmlns:a16="http://schemas.microsoft.com/office/drawing/2014/main" id="{8F1EEF62-6B4D-7749-99C2-2F0D19F54955}"/>
              </a:ext>
            </a:extLst>
          </p:cNvPr>
          <p:cNvPicPr>
            <a:picLocks noChangeAspect="1"/>
          </p:cNvPicPr>
          <p:nvPr/>
        </p:nvPicPr>
        <p:blipFill>
          <a:blip r:embed="rId2"/>
          <a:stretch>
            <a:fillRect/>
          </a:stretch>
        </p:blipFill>
        <p:spPr>
          <a:xfrm>
            <a:off x="1411872" y="1373447"/>
            <a:ext cx="9368256" cy="5176643"/>
          </a:xfrm>
          <a:prstGeom prst="rect">
            <a:avLst/>
          </a:prstGeom>
        </p:spPr>
      </p:pic>
    </p:spTree>
    <p:extLst>
      <p:ext uri="{BB962C8B-B14F-4D97-AF65-F5344CB8AC3E}">
        <p14:creationId xmlns:p14="http://schemas.microsoft.com/office/powerpoint/2010/main" val="223036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8529-CCAE-F345-B54F-FEBDD0BFCE43}"/>
              </a:ext>
            </a:extLst>
          </p:cNvPr>
          <p:cNvSpPr>
            <a:spLocks noGrp="1"/>
          </p:cNvSpPr>
          <p:nvPr>
            <p:ph type="title"/>
          </p:nvPr>
        </p:nvSpPr>
        <p:spPr/>
        <p:txBody>
          <a:bodyPr/>
          <a:lstStyle/>
          <a:p>
            <a:r>
              <a:rPr lang="en-US" dirty="0"/>
              <a:t>PLSR</a:t>
            </a:r>
          </a:p>
        </p:txBody>
      </p:sp>
      <p:sp>
        <p:nvSpPr>
          <p:cNvPr id="3" name="Content Placeholder 2">
            <a:extLst>
              <a:ext uri="{FF2B5EF4-FFF2-40B4-BE49-F238E27FC236}">
                <a16:creationId xmlns:a16="http://schemas.microsoft.com/office/drawing/2014/main" id="{3F81CDD4-69B1-7046-A21D-ACD6A3CB28D1}"/>
              </a:ext>
            </a:extLst>
          </p:cNvPr>
          <p:cNvSpPr>
            <a:spLocks noGrp="1"/>
          </p:cNvSpPr>
          <p:nvPr>
            <p:ph idx="1"/>
          </p:nvPr>
        </p:nvSpPr>
        <p:spPr/>
        <p:txBody>
          <a:bodyPr/>
          <a:lstStyle/>
          <a:p>
            <a:r>
              <a:rPr lang="en-US" dirty="0"/>
              <a:t>Next step is PLSR, where I will only show the plots. The explanations and argumentations will remain the same, just here the first scores vector is positively correlated with the wins and negatively with the looses, but the second remains non-interpretable</a:t>
            </a:r>
          </a:p>
        </p:txBody>
      </p:sp>
    </p:spTree>
    <p:extLst>
      <p:ext uri="{BB962C8B-B14F-4D97-AF65-F5344CB8AC3E}">
        <p14:creationId xmlns:p14="http://schemas.microsoft.com/office/powerpoint/2010/main" val="1127546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190889-9439-C140-9B5F-1AAA44BA22AD}"/>
              </a:ext>
            </a:extLst>
          </p:cNvPr>
          <p:cNvPicPr>
            <a:picLocks noChangeAspect="1"/>
          </p:cNvPicPr>
          <p:nvPr/>
        </p:nvPicPr>
        <p:blipFill>
          <a:blip r:embed="rId2"/>
          <a:stretch>
            <a:fillRect/>
          </a:stretch>
        </p:blipFill>
        <p:spPr>
          <a:xfrm>
            <a:off x="260350" y="679450"/>
            <a:ext cx="5794322" cy="5626100"/>
          </a:xfrm>
          <a:prstGeom prst="rect">
            <a:avLst/>
          </a:prstGeom>
        </p:spPr>
      </p:pic>
      <p:pic>
        <p:nvPicPr>
          <p:cNvPr id="5" name="Picture 4">
            <a:extLst>
              <a:ext uri="{FF2B5EF4-FFF2-40B4-BE49-F238E27FC236}">
                <a16:creationId xmlns:a16="http://schemas.microsoft.com/office/drawing/2014/main" id="{E0E5B270-A032-AB44-86C5-9CA746C67925}"/>
              </a:ext>
            </a:extLst>
          </p:cNvPr>
          <p:cNvPicPr>
            <a:picLocks noChangeAspect="1"/>
          </p:cNvPicPr>
          <p:nvPr/>
        </p:nvPicPr>
        <p:blipFill>
          <a:blip r:embed="rId3"/>
          <a:stretch>
            <a:fillRect/>
          </a:stretch>
        </p:blipFill>
        <p:spPr>
          <a:xfrm>
            <a:off x="6003978" y="679450"/>
            <a:ext cx="5794322" cy="5626100"/>
          </a:xfrm>
          <a:prstGeom prst="rect">
            <a:avLst/>
          </a:prstGeom>
        </p:spPr>
      </p:pic>
    </p:spTree>
    <p:extLst>
      <p:ext uri="{BB962C8B-B14F-4D97-AF65-F5344CB8AC3E}">
        <p14:creationId xmlns:p14="http://schemas.microsoft.com/office/powerpoint/2010/main" val="2864539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F9070-14A7-AE4E-8757-90EE940DA261}"/>
              </a:ext>
            </a:extLst>
          </p:cNvPr>
          <p:cNvPicPr>
            <a:picLocks noChangeAspect="1"/>
          </p:cNvPicPr>
          <p:nvPr/>
        </p:nvPicPr>
        <p:blipFill>
          <a:blip r:embed="rId2"/>
          <a:stretch>
            <a:fillRect/>
          </a:stretch>
        </p:blipFill>
        <p:spPr>
          <a:xfrm>
            <a:off x="14767" y="555625"/>
            <a:ext cx="6088616" cy="5911850"/>
          </a:xfrm>
          <a:prstGeom prst="rect">
            <a:avLst/>
          </a:prstGeom>
        </p:spPr>
      </p:pic>
      <p:pic>
        <p:nvPicPr>
          <p:cNvPr id="5" name="Picture 4">
            <a:extLst>
              <a:ext uri="{FF2B5EF4-FFF2-40B4-BE49-F238E27FC236}">
                <a16:creationId xmlns:a16="http://schemas.microsoft.com/office/drawing/2014/main" id="{6803F099-D0C1-3F48-811F-EA55A3F8CEF6}"/>
              </a:ext>
            </a:extLst>
          </p:cNvPr>
          <p:cNvPicPr>
            <a:picLocks noChangeAspect="1"/>
          </p:cNvPicPr>
          <p:nvPr/>
        </p:nvPicPr>
        <p:blipFill>
          <a:blip r:embed="rId3"/>
          <a:stretch>
            <a:fillRect/>
          </a:stretch>
        </p:blipFill>
        <p:spPr>
          <a:xfrm>
            <a:off x="6103383" y="555625"/>
            <a:ext cx="6088617" cy="5911850"/>
          </a:xfrm>
          <a:prstGeom prst="rect">
            <a:avLst/>
          </a:prstGeom>
        </p:spPr>
      </p:pic>
    </p:spTree>
    <p:extLst>
      <p:ext uri="{BB962C8B-B14F-4D97-AF65-F5344CB8AC3E}">
        <p14:creationId xmlns:p14="http://schemas.microsoft.com/office/powerpoint/2010/main" val="526162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16CB-5E85-0244-8F4E-BF4EEBBDB62D}"/>
              </a:ext>
            </a:extLst>
          </p:cNvPr>
          <p:cNvSpPr>
            <a:spLocks noGrp="1"/>
          </p:cNvSpPr>
          <p:nvPr>
            <p:ph type="title"/>
          </p:nvPr>
        </p:nvSpPr>
        <p:spPr/>
        <p:txBody>
          <a:bodyPr/>
          <a:lstStyle/>
          <a:p>
            <a:r>
              <a:rPr lang="en-US" dirty="0"/>
              <a:t>Mean Errors in PLSR vs. Number of Components</a:t>
            </a:r>
          </a:p>
        </p:txBody>
      </p:sp>
      <p:pic>
        <p:nvPicPr>
          <p:cNvPr id="3" name="Picture 2">
            <a:extLst>
              <a:ext uri="{FF2B5EF4-FFF2-40B4-BE49-F238E27FC236}">
                <a16:creationId xmlns:a16="http://schemas.microsoft.com/office/drawing/2014/main" id="{8BA7BAE1-FAE5-7C43-9B8E-985176DB6D39}"/>
              </a:ext>
            </a:extLst>
          </p:cNvPr>
          <p:cNvPicPr>
            <a:picLocks noChangeAspect="1"/>
          </p:cNvPicPr>
          <p:nvPr/>
        </p:nvPicPr>
        <p:blipFill>
          <a:blip r:embed="rId2"/>
          <a:stretch>
            <a:fillRect/>
          </a:stretch>
        </p:blipFill>
        <p:spPr>
          <a:xfrm>
            <a:off x="1930400" y="1690688"/>
            <a:ext cx="8331200" cy="4740437"/>
          </a:xfrm>
          <a:prstGeom prst="rect">
            <a:avLst/>
          </a:prstGeom>
        </p:spPr>
      </p:pic>
    </p:spTree>
    <p:extLst>
      <p:ext uri="{BB962C8B-B14F-4D97-AF65-F5344CB8AC3E}">
        <p14:creationId xmlns:p14="http://schemas.microsoft.com/office/powerpoint/2010/main" val="1009743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E375-9564-6841-93C5-C16FF522F28C}"/>
              </a:ext>
            </a:extLst>
          </p:cNvPr>
          <p:cNvSpPr>
            <a:spLocks noGrp="1"/>
          </p:cNvSpPr>
          <p:nvPr>
            <p:ph type="title"/>
          </p:nvPr>
        </p:nvSpPr>
        <p:spPr/>
        <p:txBody>
          <a:bodyPr/>
          <a:lstStyle/>
          <a:p>
            <a:r>
              <a:rPr lang="en-US" dirty="0"/>
              <a:t>Error of PCR vs. Error of PLSR</a:t>
            </a:r>
          </a:p>
        </p:txBody>
      </p:sp>
      <p:pic>
        <p:nvPicPr>
          <p:cNvPr id="4" name="Picture 3">
            <a:extLst>
              <a:ext uri="{FF2B5EF4-FFF2-40B4-BE49-F238E27FC236}">
                <a16:creationId xmlns:a16="http://schemas.microsoft.com/office/drawing/2014/main" id="{0F17B32A-BAB8-5349-85AE-123485053F35}"/>
              </a:ext>
            </a:extLst>
          </p:cNvPr>
          <p:cNvPicPr>
            <a:picLocks noChangeAspect="1"/>
          </p:cNvPicPr>
          <p:nvPr/>
        </p:nvPicPr>
        <p:blipFill>
          <a:blip r:embed="rId2"/>
          <a:stretch>
            <a:fillRect/>
          </a:stretch>
        </p:blipFill>
        <p:spPr>
          <a:xfrm>
            <a:off x="1695436" y="1690688"/>
            <a:ext cx="8801127" cy="5007824"/>
          </a:xfrm>
          <a:prstGeom prst="rect">
            <a:avLst/>
          </a:prstGeom>
        </p:spPr>
      </p:pic>
    </p:spTree>
    <p:extLst>
      <p:ext uri="{BB962C8B-B14F-4D97-AF65-F5344CB8AC3E}">
        <p14:creationId xmlns:p14="http://schemas.microsoft.com/office/powerpoint/2010/main" val="272497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D3CF-2ED8-1144-8376-E9B5153B96B8}"/>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3ACE32B7-FE41-0E40-8F12-BD8117E9AB61}"/>
              </a:ext>
            </a:extLst>
          </p:cNvPr>
          <p:cNvSpPr>
            <a:spLocks noGrp="1"/>
          </p:cNvSpPr>
          <p:nvPr>
            <p:ph idx="1"/>
          </p:nvPr>
        </p:nvSpPr>
        <p:spPr/>
        <p:txBody>
          <a:bodyPr/>
          <a:lstStyle/>
          <a:p>
            <a:r>
              <a:rPr lang="en-US" dirty="0"/>
              <a:t>PCR performs slightly better than PLSR, but the difference is small here.</a:t>
            </a:r>
          </a:p>
        </p:txBody>
      </p:sp>
    </p:spTree>
    <p:extLst>
      <p:ext uri="{BB962C8B-B14F-4D97-AF65-F5344CB8AC3E}">
        <p14:creationId xmlns:p14="http://schemas.microsoft.com/office/powerpoint/2010/main" val="333569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602F-E529-EC4A-BDE4-5F826460FE71}"/>
              </a:ext>
            </a:extLst>
          </p:cNvPr>
          <p:cNvSpPr>
            <a:spLocks noGrp="1"/>
          </p:cNvSpPr>
          <p:nvPr>
            <p:ph type="title"/>
          </p:nvPr>
        </p:nvSpPr>
        <p:spPr/>
        <p:txBody>
          <a:bodyPr/>
          <a:lstStyle/>
          <a:p>
            <a:r>
              <a:rPr lang="en-US" dirty="0"/>
              <a:t>Boxplot all</a:t>
            </a:r>
          </a:p>
        </p:txBody>
      </p:sp>
      <p:sp>
        <p:nvSpPr>
          <p:cNvPr id="3" name="Content Placeholder 2">
            <a:extLst>
              <a:ext uri="{FF2B5EF4-FFF2-40B4-BE49-F238E27FC236}">
                <a16:creationId xmlns:a16="http://schemas.microsoft.com/office/drawing/2014/main" id="{83477099-6075-6342-8348-5CCBFA7CAD44}"/>
              </a:ext>
            </a:extLst>
          </p:cNvPr>
          <p:cNvSpPr>
            <a:spLocks noGrp="1"/>
          </p:cNvSpPr>
          <p:nvPr>
            <p:ph idx="1"/>
          </p:nvPr>
        </p:nvSpPr>
        <p:spPr/>
        <p:txBody>
          <a:bodyPr/>
          <a:lstStyle/>
          <a:p>
            <a:r>
              <a:rPr lang="en-US" dirty="0"/>
              <a:t>Not useful, therefore we normalize the data</a:t>
            </a:r>
          </a:p>
        </p:txBody>
      </p:sp>
      <p:pic>
        <p:nvPicPr>
          <p:cNvPr id="4" name="Picture 3">
            <a:extLst>
              <a:ext uri="{FF2B5EF4-FFF2-40B4-BE49-F238E27FC236}">
                <a16:creationId xmlns:a16="http://schemas.microsoft.com/office/drawing/2014/main" id="{20B16820-8924-FC4B-9BFA-15934EF68A8A}"/>
              </a:ext>
            </a:extLst>
          </p:cNvPr>
          <p:cNvPicPr>
            <a:picLocks noChangeAspect="1"/>
          </p:cNvPicPr>
          <p:nvPr/>
        </p:nvPicPr>
        <p:blipFill>
          <a:blip r:embed="rId2"/>
          <a:stretch>
            <a:fillRect/>
          </a:stretch>
        </p:blipFill>
        <p:spPr>
          <a:xfrm>
            <a:off x="2833191" y="2465186"/>
            <a:ext cx="6525617" cy="4056264"/>
          </a:xfrm>
          <a:prstGeom prst="rect">
            <a:avLst/>
          </a:prstGeom>
        </p:spPr>
      </p:pic>
    </p:spTree>
    <p:extLst>
      <p:ext uri="{BB962C8B-B14F-4D97-AF65-F5344CB8AC3E}">
        <p14:creationId xmlns:p14="http://schemas.microsoft.com/office/powerpoint/2010/main" val="105392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CF51-AD8A-1B48-866C-6345F0644E00}"/>
              </a:ext>
            </a:extLst>
          </p:cNvPr>
          <p:cNvSpPr>
            <a:spLocks noGrp="1"/>
          </p:cNvSpPr>
          <p:nvPr>
            <p:ph type="title"/>
          </p:nvPr>
        </p:nvSpPr>
        <p:spPr/>
        <p:txBody>
          <a:bodyPr/>
          <a:lstStyle/>
          <a:p>
            <a:r>
              <a:rPr lang="en-US" dirty="0"/>
              <a:t>Boxplot Conclusion</a:t>
            </a:r>
          </a:p>
        </p:txBody>
      </p:sp>
      <p:sp>
        <p:nvSpPr>
          <p:cNvPr id="3" name="Content Placeholder 2">
            <a:extLst>
              <a:ext uri="{FF2B5EF4-FFF2-40B4-BE49-F238E27FC236}">
                <a16:creationId xmlns:a16="http://schemas.microsoft.com/office/drawing/2014/main" id="{E405407D-7CF2-D749-A13B-D9B6654C340A}"/>
              </a:ext>
            </a:extLst>
          </p:cNvPr>
          <p:cNvSpPr>
            <a:spLocks noGrp="1"/>
          </p:cNvSpPr>
          <p:nvPr>
            <p:ph idx="1"/>
          </p:nvPr>
        </p:nvSpPr>
        <p:spPr/>
        <p:txBody>
          <a:bodyPr/>
          <a:lstStyle/>
          <a:p>
            <a:r>
              <a:rPr lang="en-US" dirty="0"/>
              <a:t>Too many features. We want to kick out a few with few information on wins and looses</a:t>
            </a:r>
          </a:p>
          <a:p>
            <a:pPr>
              <a:buFont typeface="Wingdings" pitchFamily="2" charset="2"/>
              <a:buChar char="Ø"/>
            </a:pPr>
            <a:r>
              <a:rPr lang="en-US" dirty="0"/>
              <a:t>Compute the cross-correlations</a:t>
            </a:r>
          </a:p>
        </p:txBody>
      </p:sp>
    </p:spTree>
    <p:extLst>
      <p:ext uri="{BB962C8B-B14F-4D97-AF65-F5344CB8AC3E}">
        <p14:creationId xmlns:p14="http://schemas.microsoft.com/office/powerpoint/2010/main" val="836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621D-CE43-8540-A89D-FD81730D6006}"/>
              </a:ext>
            </a:extLst>
          </p:cNvPr>
          <p:cNvSpPr>
            <a:spLocks noGrp="1"/>
          </p:cNvSpPr>
          <p:nvPr>
            <p:ph type="title"/>
          </p:nvPr>
        </p:nvSpPr>
        <p:spPr/>
        <p:txBody>
          <a:bodyPr/>
          <a:lstStyle/>
          <a:p>
            <a:r>
              <a:rPr lang="en-US" dirty="0"/>
              <a:t>Pearson Correlation </a:t>
            </a:r>
          </a:p>
        </p:txBody>
      </p:sp>
      <p:sp>
        <p:nvSpPr>
          <p:cNvPr id="4" name="Rectangle 1">
            <a:extLst>
              <a:ext uri="{FF2B5EF4-FFF2-40B4-BE49-F238E27FC236}">
                <a16:creationId xmlns:a16="http://schemas.microsoft.com/office/drawing/2014/main" id="{0C05FB1F-8F5D-984A-8C09-8BD8FB31BBA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AutoShape 2" descr="238112986890243">
            <a:extLst>
              <a:ext uri="{FF2B5EF4-FFF2-40B4-BE49-F238E27FC236}">
                <a16:creationId xmlns:a16="http://schemas.microsoft.com/office/drawing/2014/main" id="{E49188D0-1599-0643-B1E7-7426926DF097}"/>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7D2A629-7437-3D45-AFEA-0F19482A3945}"/>
              </a:ext>
            </a:extLst>
          </p:cNvPr>
          <p:cNvPicPr>
            <a:picLocks noChangeAspect="1"/>
          </p:cNvPicPr>
          <p:nvPr/>
        </p:nvPicPr>
        <p:blipFill>
          <a:blip r:embed="rId2"/>
          <a:stretch>
            <a:fillRect/>
          </a:stretch>
        </p:blipFill>
        <p:spPr>
          <a:xfrm>
            <a:off x="630860" y="1447388"/>
            <a:ext cx="8876086" cy="5410612"/>
          </a:xfrm>
          <a:prstGeom prst="rect">
            <a:avLst/>
          </a:prstGeom>
        </p:spPr>
      </p:pic>
    </p:spTree>
    <p:extLst>
      <p:ext uri="{BB962C8B-B14F-4D97-AF65-F5344CB8AC3E}">
        <p14:creationId xmlns:p14="http://schemas.microsoft.com/office/powerpoint/2010/main" val="3950414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1E76-4821-6648-8475-3F6A9307E98D}"/>
              </a:ext>
            </a:extLst>
          </p:cNvPr>
          <p:cNvSpPr>
            <a:spLocks noGrp="1"/>
          </p:cNvSpPr>
          <p:nvPr>
            <p:ph type="title"/>
          </p:nvPr>
        </p:nvSpPr>
        <p:spPr/>
        <p:txBody>
          <a:bodyPr/>
          <a:lstStyle/>
          <a:p>
            <a:r>
              <a:rPr lang="en-US" dirty="0" err="1"/>
              <a:t>Peason</a:t>
            </a:r>
            <a:r>
              <a:rPr lang="en-US" dirty="0"/>
              <a:t> Correlation</a:t>
            </a:r>
          </a:p>
        </p:txBody>
      </p:sp>
      <p:sp>
        <p:nvSpPr>
          <p:cNvPr id="3" name="Content Placeholder 2">
            <a:extLst>
              <a:ext uri="{FF2B5EF4-FFF2-40B4-BE49-F238E27FC236}">
                <a16:creationId xmlns:a16="http://schemas.microsoft.com/office/drawing/2014/main" id="{C9C4B627-0789-0544-BB7C-B38129EB9880}"/>
              </a:ext>
            </a:extLst>
          </p:cNvPr>
          <p:cNvSpPr>
            <a:spLocks noGrp="1"/>
          </p:cNvSpPr>
          <p:nvPr>
            <p:ph idx="1"/>
          </p:nvPr>
        </p:nvSpPr>
        <p:spPr>
          <a:xfrm>
            <a:off x="838200" y="1825625"/>
            <a:ext cx="5257800" cy="4351338"/>
          </a:xfrm>
        </p:spPr>
        <p:txBody>
          <a:bodyPr/>
          <a:lstStyle/>
          <a:p>
            <a:r>
              <a:rPr lang="en-US" dirty="0"/>
              <a:t>We find that most variables correlate weakly with wins and looses (the first two columns/rows)</a:t>
            </a:r>
          </a:p>
          <a:p>
            <a:r>
              <a:rPr lang="en-US" dirty="0"/>
              <a:t>Next step: Kick out all features below certain correlation threshold (details see code, here I took all with abs(</a:t>
            </a:r>
            <a:r>
              <a:rPr lang="en-US" dirty="0" err="1"/>
              <a:t>cov</a:t>
            </a:r>
            <a:r>
              <a:rPr lang="en-US" dirty="0"/>
              <a:t>) &gt;= 0.5)</a:t>
            </a:r>
          </a:p>
        </p:txBody>
      </p:sp>
      <p:pic>
        <p:nvPicPr>
          <p:cNvPr id="4" name="Picture 3">
            <a:extLst>
              <a:ext uri="{FF2B5EF4-FFF2-40B4-BE49-F238E27FC236}">
                <a16:creationId xmlns:a16="http://schemas.microsoft.com/office/drawing/2014/main" id="{1AE9F176-C400-C24E-A598-E4AF2D748BDE}"/>
              </a:ext>
            </a:extLst>
          </p:cNvPr>
          <p:cNvPicPr>
            <a:picLocks noChangeAspect="1"/>
          </p:cNvPicPr>
          <p:nvPr/>
        </p:nvPicPr>
        <p:blipFill>
          <a:blip r:embed="rId2"/>
          <a:stretch>
            <a:fillRect/>
          </a:stretch>
        </p:blipFill>
        <p:spPr>
          <a:xfrm>
            <a:off x="6096000" y="2300114"/>
            <a:ext cx="5581557" cy="3402360"/>
          </a:xfrm>
          <a:prstGeom prst="rect">
            <a:avLst/>
          </a:prstGeom>
        </p:spPr>
      </p:pic>
    </p:spTree>
    <p:extLst>
      <p:ext uri="{BB962C8B-B14F-4D97-AF65-F5344CB8AC3E}">
        <p14:creationId xmlns:p14="http://schemas.microsoft.com/office/powerpoint/2010/main" val="4290429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1CEB-04A7-5A45-A371-998DCFCBC51A}"/>
              </a:ext>
            </a:extLst>
          </p:cNvPr>
          <p:cNvSpPr>
            <a:spLocks noGrp="1"/>
          </p:cNvSpPr>
          <p:nvPr>
            <p:ph type="title"/>
          </p:nvPr>
        </p:nvSpPr>
        <p:spPr/>
        <p:txBody>
          <a:bodyPr/>
          <a:lstStyle/>
          <a:p>
            <a:r>
              <a:rPr lang="en-US" dirty="0"/>
              <a:t>Extracted Features Normalized Boxplot</a:t>
            </a:r>
          </a:p>
        </p:txBody>
      </p:sp>
      <p:pic>
        <p:nvPicPr>
          <p:cNvPr id="4" name="Picture 3">
            <a:extLst>
              <a:ext uri="{FF2B5EF4-FFF2-40B4-BE49-F238E27FC236}">
                <a16:creationId xmlns:a16="http://schemas.microsoft.com/office/drawing/2014/main" id="{6F5A9C9E-B9AF-4440-80DB-42D8BE28F6AF}"/>
              </a:ext>
            </a:extLst>
          </p:cNvPr>
          <p:cNvPicPr>
            <a:picLocks noChangeAspect="1"/>
          </p:cNvPicPr>
          <p:nvPr/>
        </p:nvPicPr>
        <p:blipFill>
          <a:blip r:embed="rId2"/>
          <a:stretch>
            <a:fillRect/>
          </a:stretch>
        </p:blipFill>
        <p:spPr>
          <a:xfrm>
            <a:off x="1648976" y="1314450"/>
            <a:ext cx="8894048" cy="5543550"/>
          </a:xfrm>
          <a:prstGeom prst="rect">
            <a:avLst/>
          </a:prstGeom>
        </p:spPr>
      </p:pic>
    </p:spTree>
    <p:extLst>
      <p:ext uri="{BB962C8B-B14F-4D97-AF65-F5344CB8AC3E}">
        <p14:creationId xmlns:p14="http://schemas.microsoft.com/office/powerpoint/2010/main" val="328027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EF79-7289-A744-BC7D-9DEA0978DD8A}"/>
              </a:ext>
            </a:extLst>
          </p:cNvPr>
          <p:cNvSpPr>
            <a:spLocks noGrp="1"/>
          </p:cNvSpPr>
          <p:nvPr>
            <p:ph type="title"/>
          </p:nvPr>
        </p:nvSpPr>
        <p:spPr/>
        <p:txBody>
          <a:bodyPr/>
          <a:lstStyle/>
          <a:p>
            <a:r>
              <a:rPr lang="en-US" dirty="0"/>
              <a:t>Result </a:t>
            </a:r>
          </a:p>
        </p:txBody>
      </p:sp>
      <p:sp>
        <p:nvSpPr>
          <p:cNvPr id="3" name="Content Placeholder 2">
            <a:extLst>
              <a:ext uri="{FF2B5EF4-FFF2-40B4-BE49-F238E27FC236}">
                <a16:creationId xmlns:a16="http://schemas.microsoft.com/office/drawing/2014/main" id="{585011F6-F941-5F4C-B7EA-B3161D0A584F}"/>
              </a:ext>
            </a:extLst>
          </p:cNvPr>
          <p:cNvSpPr>
            <a:spLocks noGrp="1"/>
          </p:cNvSpPr>
          <p:nvPr>
            <p:ph idx="1"/>
          </p:nvPr>
        </p:nvSpPr>
        <p:spPr/>
        <p:txBody>
          <a:bodyPr/>
          <a:lstStyle/>
          <a:p>
            <a:r>
              <a:rPr lang="en-US" dirty="0"/>
              <a:t>Looks aligned</a:t>
            </a:r>
          </a:p>
          <a:p>
            <a:r>
              <a:rPr lang="en-US" dirty="0"/>
              <a:t>Let’s plot a few examples of those vs. the wins (scatter-plots are also reasonable)</a:t>
            </a:r>
          </a:p>
        </p:txBody>
      </p:sp>
    </p:spTree>
    <p:extLst>
      <p:ext uri="{BB962C8B-B14F-4D97-AF65-F5344CB8AC3E}">
        <p14:creationId xmlns:p14="http://schemas.microsoft.com/office/powerpoint/2010/main" val="239343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B96D-EAA0-F840-BCBB-5EC605ABCDDD}"/>
              </a:ext>
            </a:extLst>
          </p:cNvPr>
          <p:cNvSpPr>
            <a:spLocks noGrp="1"/>
          </p:cNvSpPr>
          <p:nvPr>
            <p:ph type="title"/>
          </p:nvPr>
        </p:nvSpPr>
        <p:spPr/>
        <p:txBody>
          <a:bodyPr/>
          <a:lstStyle/>
          <a:p>
            <a:r>
              <a:rPr lang="en-US" dirty="0"/>
              <a:t>Features vs. Wins</a:t>
            </a:r>
          </a:p>
        </p:txBody>
      </p:sp>
      <p:graphicFrame>
        <p:nvGraphicFramePr>
          <p:cNvPr id="5" name="Table 4">
            <a:extLst>
              <a:ext uri="{FF2B5EF4-FFF2-40B4-BE49-F238E27FC236}">
                <a16:creationId xmlns:a16="http://schemas.microsoft.com/office/drawing/2014/main" id="{FD272C59-1556-6641-9EF9-9A0172DA9AF2}"/>
              </a:ext>
            </a:extLst>
          </p:cNvPr>
          <p:cNvGraphicFramePr>
            <a:graphicFrameLocks noGrp="1"/>
          </p:cNvGraphicFramePr>
          <p:nvPr>
            <p:extLst>
              <p:ext uri="{D42A27DB-BD31-4B8C-83A1-F6EECF244321}">
                <p14:modId xmlns:p14="http://schemas.microsoft.com/office/powerpoint/2010/main" val="2094707719"/>
              </p:ext>
            </p:extLst>
          </p:nvPr>
        </p:nvGraphicFramePr>
        <p:xfrm>
          <a:off x="2032000" y="1866822"/>
          <a:ext cx="8127999" cy="111252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591460730"/>
                    </a:ext>
                  </a:extLst>
                </a:gridCol>
                <a:gridCol w="2709333">
                  <a:extLst>
                    <a:ext uri="{9D8B030D-6E8A-4147-A177-3AD203B41FA5}">
                      <a16:colId xmlns:a16="http://schemas.microsoft.com/office/drawing/2014/main" val="1937763507"/>
                    </a:ext>
                  </a:extLst>
                </a:gridCol>
                <a:gridCol w="2709333">
                  <a:extLst>
                    <a:ext uri="{9D8B030D-6E8A-4147-A177-3AD203B41FA5}">
                      <a16:colId xmlns:a16="http://schemas.microsoft.com/office/drawing/2014/main" val="2183739496"/>
                    </a:ext>
                  </a:extLst>
                </a:gridCol>
              </a:tblGrid>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1055517"/>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57831929"/>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467036484"/>
                  </a:ext>
                </a:extLst>
              </a:tr>
            </a:tbl>
          </a:graphicData>
        </a:graphic>
      </p:graphicFrame>
      <p:pic>
        <p:nvPicPr>
          <p:cNvPr id="3" name="Picture 2">
            <a:extLst>
              <a:ext uri="{FF2B5EF4-FFF2-40B4-BE49-F238E27FC236}">
                <a16:creationId xmlns:a16="http://schemas.microsoft.com/office/drawing/2014/main" id="{48FCA308-9170-4440-95CB-72B23554C15E}"/>
              </a:ext>
            </a:extLst>
          </p:cNvPr>
          <p:cNvPicPr>
            <a:picLocks noChangeAspect="1"/>
          </p:cNvPicPr>
          <p:nvPr/>
        </p:nvPicPr>
        <p:blipFill>
          <a:blip r:embed="rId2"/>
          <a:stretch>
            <a:fillRect/>
          </a:stretch>
        </p:blipFill>
        <p:spPr>
          <a:xfrm>
            <a:off x="654050" y="1519238"/>
            <a:ext cx="5232400" cy="5163778"/>
          </a:xfrm>
          <a:prstGeom prst="rect">
            <a:avLst/>
          </a:prstGeom>
        </p:spPr>
      </p:pic>
      <p:pic>
        <p:nvPicPr>
          <p:cNvPr id="4" name="Picture 3">
            <a:extLst>
              <a:ext uri="{FF2B5EF4-FFF2-40B4-BE49-F238E27FC236}">
                <a16:creationId xmlns:a16="http://schemas.microsoft.com/office/drawing/2014/main" id="{29D51A73-94C1-2746-94D4-6DA4C392B7C7}"/>
              </a:ext>
            </a:extLst>
          </p:cNvPr>
          <p:cNvPicPr>
            <a:picLocks noChangeAspect="1"/>
          </p:cNvPicPr>
          <p:nvPr/>
        </p:nvPicPr>
        <p:blipFill>
          <a:blip r:embed="rId3"/>
          <a:stretch>
            <a:fillRect/>
          </a:stretch>
        </p:blipFill>
        <p:spPr>
          <a:xfrm>
            <a:off x="6457950" y="1519238"/>
            <a:ext cx="5257799" cy="5188844"/>
          </a:xfrm>
          <a:prstGeom prst="rect">
            <a:avLst/>
          </a:prstGeom>
        </p:spPr>
      </p:pic>
    </p:spTree>
    <p:extLst>
      <p:ext uri="{BB962C8B-B14F-4D97-AF65-F5344CB8AC3E}">
        <p14:creationId xmlns:p14="http://schemas.microsoft.com/office/powerpoint/2010/main" val="2899892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TotalTime>
  <Words>486</Words>
  <Application>Microsoft Macintosh PowerPoint</Application>
  <PresentationFormat>Widescreen</PresentationFormat>
  <Paragraphs>46</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Wingdings</vt:lpstr>
      <vt:lpstr>Office Theme</vt:lpstr>
      <vt:lpstr>Figures Homework 2</vt:lpstr>
      <vt:lpstr>Boxplot all </vt:lpstr>
      <vt:lpstr>Boxplot all</vt:lpstr>
      <vt:lpstr>Boxplot Conclusion</vt:lpstr>
      <vt:lpstr>Pearson Correlation </vt:lpstr>
      <vt:lpstr>Peason Correlation</vt:lpstr>
      <vt:lpstr>Extracted Features Normalized Boxplot</vt:lpstr>
      <vt:lpstr>Result </vt:lpstr>
      <vt:lpstr>Features vs. Wins</vt:lpstr>
      <vt:lpstr>Features vs. Wins</vt:lpstr>
      <vt:lpstr>Features vs. Wins</vt:lpstr>
      <vt:lpstr>Conclusion</vt:lpstr>
      <vt:lpstr>The data projected onto the scores</vt:lpstr>
      <vt:lpstr>Scores vs. wins and looses:</vt:lpstr>
      <vt:lpstr>Scores vs. wins and looses:</vt:lpstr>
      <vt:lpstr>Less features</vt:lpstr>
      <vt:lpstr>PowerPoint Presentation</vt:lpstr>
      <vt:lpstr>PowerPoint Presentation</vt:lpstr>
      <vt:lpstr>Mean Errors in PCR vs. Number of Components</vt:lpstr>
      <vt:lpstr>Mean Error interpretation</vt:lpstr>
      <vt:lpstr>Variance explained</vt:lpstr>
      <vt:lpstr>PLSR</vt:lpstr>
      <vt:lpstr>PowerPoint Presentation</vt:lpstr>
      <vt:lpstr>PowerPoint Presentation</vt:lpstr>
      <vt:lpstr>Mean Errors in PLSR vs. Number of Components</vt:lpstr>
      <vt:lpstr>Error of PCR vs. Error of PLSR</vt:lpstr>
      <vt:lpstr>Result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Figures Homework 2</dc:title>
  <dc:subject/>
  <dc:creator>Microsoft Office User</dc:creator>
  <cp:keywords/>
  <dc:description/>
  <cp:lastModifiedBy>ga94kux</cp:lastModifiedBy>
  <cp:revision>26</cp:revision>
  <dcterms:created xsi:type="dcterms:W3CDTF">2018-07-12T08:43:54Z</dcterms:created>
  <dcterms:modified xsi:type="dcterms:W3CDTF">2019-03-04T17:37:10Z</dcterms:modified>
  <cp:category/>
</cp:coreProperties>
</file>